
<file path=[Content_Types].xml><?xml version="1.0" encoding="utf-8"?>
<Types xmlns="http://schemas.openxmlformats.org/package/2006/content-types">
  <Default Extension="xml" ContentType="application/vnd.openxmlformats-officedocument.extended-properties+xml"/>
  <Default Extension="png" ContentType="image/png"/>
  <Default Extension="fntdata" ContentType="application/x-fontdata"/>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7.xml" ContentType="application/vnd.openxmlformats-officedocument.presentationml.slide+xml"/>
  <Override PartName="/ppt/notesSlides/notesSlide7.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slideLayouts/slideLayout9.xml" ContentType="application/vnd.openxmlformats-officedocument.presentationml.slideLayout+xml"/>
  <Override PartName="/ppt/slides/slide2.xml" ContentType="application/vnd.openxmlformats-officedocument.presentationml.slide+xml"/>
  <Override PartName="/ppt/notesSlides/notesSlide2.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viewProps.xml" ContentType="application/vnd.openxmlformats-officedocument.presentationml.viewProps+xml"/>
  <Override PartName="/ppt/slides/slide1.xml" ContentType="application/vnd.openxmlformats-officedocument.presentationml.slide+xml"/>
  <Override PartName="/ppt/notesSlides/notesSlide1.xml" ContentType="application/vnd.openxmlformats-officedocument.presentationml.notesSlide+xml"/>
  <Override PartName="/ppt/presProps.xml" ContentType="application/vnd.openxmlformats-officedocument.presentationml.presProps+xml"/>
  <Override PartName="/ppt/slides/slide5.xml" ContentType="application/vnd.openxmlformats-officedocument.presentationml.slide+xml"/>
  <Override PartName="/ppt/notesSlides/notesSlide5.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tableStyles.xml" ContentType="application/vnd.openxmlformats-officedocument.presentationml.tableStyles+xml"/>
  <Override PartName="/ppt/slides/slide3.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MuseoModerno Medium" panose="020B0604020202020204" charset="0"/>
      <p:regular r:id="rId13"/>
    </p:embeddedFont>
    <p:embeddedFont>
      <p:font typeface="Source Sans Pro" panose="020B0503030403020204" pitchFamily="34"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39" y="62"/>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xml" Id="rId8" /><Relationship Type="http://schemas.openxmlformats.org/officeDocument/2006/relationships/font" Target="/ppt/fonts/font1.fntdata" Id="rId13" /><Relationship Type="http://schemas.openxmlformats.org/officeDocument/2006/relationships/theme" Target="/ppt/theme/theme1.xml" Id="rId18" /><Relationship Type="http://schemas.openxmlformats.org/officeDocument/2006/relationships/slide" Target="/ppt/slides/slide2.xml" Id="rId3" /><Relationship Type="http://schemas.openxmlformats.org/officeDocument/2006/relationships/slide" Target="/ppt/slides/slide6.xml" Id="rId7" /><Relationship Type="http://schemas.openxmlformats.org/officeDocument/2006/relationships/notesMaster" Target="/ppt/notesMasters/notesMaster1.xml" Id="rId12" /><Relationship Type="http://schemas.openxmlformats.org/officeDocument/2006/relationships/viewProps" Target="/ppt/viewProps.xml" Id="rId17" /><Relationship Type="http://schemas.openxmlformats.org/officeDocument/2006/relationships/slide" Target="/ppt/slides/slide1.xml" Id="rId2" /><Relationship Type="http://schemas.openxmlformats.org/officeDocument/2006/relationships/presProps" Target="/ppt/presProps.xml" Id="rId16"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slide" Target="/ppt/slides/slide4.xml" Id="rId5" /><Relationship Type="http://schemas.openxmlformats.org/officeDocument/2006/relationships/font" Target="/ppt/fonts/font3.fntdata" Id="rId15" /><Relationship Type="http://schemas.openxmlformats.org/officeDocument/2006/relationships/slide" Target="/ppt/slides/slide9.xml" Id="rId10" /><Relationship Type="http://schemas.openxmlformats.org/officeDocument/2006/relationships/tableStyles" Target="/ppt/tableStyles.xml" Id="rId19"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font" Target="/ppt/fonts/font2.fntdata" Id="rId14" /></Relationships>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904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2" /><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slide" Target="/ppt/slides/slide9.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0.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1.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3.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4.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5.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6.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7.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8.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9.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8.xml" Id="rId8" /><Relationship Type="http://schemas.openxmlformats.org/officeDocument/2006/relationships/slideLayout" Target="/ppt/slideLayouts/slideLayout3.xml" Id="rId3" /><Relationship Type="http://schemas.openxmlformats.org/officeDocument/2006/relationships/slideLayout" Target="/ppt/slideLayouts/slideLayout7.xml" Id="rId7" /><Relationship Type="http://schemas.openxmlformats.org/officeDocument/2006/relationships/theme" Target="/ppt/theme/theme1.xml" Id="rId12" /><Relationship Type="http://schemas.openxmlformats.org/officeDocument/2006/relationships/slideLayout" Target="/ppt/slideLayouts/slideLayout2.xml" Id="rId2" /><Relationship Type="http://schemas.openxmlformats.org/officeDocument/2006/relationships/slideLayout" Target="/ppt/slideLayouts/slideLayout6.xml" Id="rId6" /><Relationship Type="http://schemas.openxmlformats.org/officeDocument/2006/relationships/slideLayout" Target="/ppt/slideLayouts/slideLayout11.xml" Id="rId11" /><Relationship Type="http://schemas.openxmlformats.org/officeDocument/2006/relationships/slideLayout" Target="/ppt/slideLayouts/slideLayout5.xml" Id="rId5" /><Relationship Type="http://schemas.openxmlformats.org/officeDocument/2006/relationships/slideLayout" Target="/ppt/slideLayouts/slideLayout10.xml" Id="rId10" /><Relationship Type="http://schemas.openxmlformats.org/officeDocument/2006/relationships/slideLayout" Target="/ppt/slideLayouts/slideLayout4.xml" Id="rId4" /><Relationship Type="http://schemas.openxmlformats.org/officeDocument/2006/relationships/slideLayout" Target="/ppt/slideLayouts/slideLayout9.xml" Id="rId9"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2.png" Id="rId3" /><Relationship Type="http://schemas.openxmlformats.org/officeDocument/2006/relationships/notesSlide" Target="/ppt/notesSlides/notesSlide1.xml" Id="rId2" /><Relationship Type="http://schemas.openxmlformats.org/officeDocument/2006/relationships/slideLayout" Target="/ppt/slideLayouts/slideLayout2.xml" Id="rId1" /></Relationships>
</file>

<file path=ppt/slides/_rels/slide10.xml.rels>&#65279;<?xml version="1.0" encoding="utf-8"?><Relationships xmlns="http://schemas.openxmlformats.org/package/2006/relationships"><Relationship Type="http://schemas.openxmlformats.org/officeDocument/2006/relationships/image" Target="/ppt/media/image17.png" Id="rId3" /><Relationship Type="http://schemas.openxmlformats.org/officeDocument/2006/relationships/notesSlide" Target="/ppt/notesSlides/notesSlide10.xml" Id="rId2" /><Relationship Type="http://schemas.openxmlformats.org/officeDocument/2006/relationships/slideLayout" Target="/ppt/slideLayouts/slideLayout11.xml" Id="rId1" /><Relationship Type="http://schemas.openxmlformats.org/officeDocument/2006/relationships/image" Target="/ppt/media/image4.png" Id="rId4" /></Relationships>
</file>

<file path=ppt/slides/_rels/slide2.xml.rels>&#65279;<?xml version="1.0" encoding="utf-8"?><Relationships xmlns="http://schemas.openxmlformats.org/package/2006/relationships"><Relationship Type="http://schemas.openxmlformats.org/officeDocument/2006/relationships/image" Target="/ppt/media/image3.png" Id="rId3" /><Relationship Type="http://schemas.openxmlformats.org/officeDocument/2006/relationships/notesSlide" Target="/ppt/notesSlides/notesSlide2.xml" Id="rId2" /><Relationship Type="http://schemas.openxmlformats.org/officeDocument/2006/relationships/slideLayout" Target="/ppt/slideLayouts/slideLayout3.xml" Id="rId1" /><Relationship Type="http://schemas.openxmlformats.org/officeDocument/2006/relationships/image" Target="/ppt/media/image4.png" Id="rId4" /></Relationships>
</file>

<file path=ppt/slides/_rels/slide3.xml.rels>&#65279;<?xml version="1.0" encoding="utf-8"?><Relationships xmlns="http://schemas.openxmlformats.org/package/2006/relationships"><Relationship Type="http://schemas.openxmlformats.org/officeDocument/2006/relationships/image" Target="/ppt/media/image5.png" Id="rId3" /><Relationship Type="http://schemas.openxmlformats.org/officeDocument/2006/relationships/notesSlide" Target="/ppt/notesSlides/notesSlide3.xml" Id="rId2" /><Relationship Type="http://schemas.openxmlformats.org/officeDocument/2006/relationships/slideLayout" Target="/ppt/slideLayouts/slideLayout4.xml" Id="rId1" /></Relationships>
</file>

<file path=ppt/slides/_rels/slide4.xml.rels>&#65279;<?xml version="1.0" encoding="utf-8"?><Relationships xmlns="http://schemas.openxmlformats.org/package/2006/relationships"><Relationship Type="http://schemas.openxmlformats.org/officeDocument/2006/relationships/image" Target="/ppt/media/image6.png" Id="rId3" /><Relationship Type="http://schemas.openxmlformats.org/officeDocument/2006/relationships/notesSlide" Target="/ppt/notesSlides/notesSlide4.xml" Id="rId2" /><Relationship Type="http://schemas.openxmlformats.org/officeDocument/2006/relationships/slideLayout" Target="/ppt/slideLayouts/slideLayout5.xml" Id="rId1" /><Relationship Type="http://schemas.openxmlformats.org/officeDocument/2006/relationships/image" Target="/ppt/media/image4.png" Id="rId4" /></Relationships>
</file>

<file path=ppt/slides/_rels/slide5.xml.rels>&#65279;<?xml version="1.0" encoding="utf-8"?><Relationships xmlns="http://schemas.openxmlformats.org/package/2006/relationships"><Relationship Type="http://schemas.openxmlformats.org/officeDocument/2006/relationships/image" Target="/ppt/media/image7.png" Id="rId3" /><Relationship Type="http://schemas.openxmlformats.org/officeDocument/2006/relationships/notesSlide" Target="/ppt/notesSlides/notesSlide5.xml" Id="rId2" /><Relationship Type="http://schemas.openxmlformats.org/officeDocument/2006/relationships/slideLayout" Target="/ppt/slideLayouts/slideLayout6.xml" Id="rId1" /></Relationships>
</file>

<file path=ppt/slides/_rels/slide6.xml.rels>&#65279;<?xml version="1.0" encoding="utf-8"?><Relationships xmlns="http://schemas.openxmlformats.org/package/2006/relationships"><Relationship Type="http://schemas.openxmlformats.org/officeDocument/2006/relationships/image" Target="/ppt/media/image8.png" Id="rId3" /><Relationship Type="http://schemas.openxmlformats.org/officeDocument/2006/relationships/notesSlide" Target="/ppt/notesSlides/notesSlide6.xml" Id="rId2" /><Relationship Type="http://schemas.openxmlformats.org/officeDocument/2006/relationships/slideLayout" Target="/ppt/slideLayouts/slideLayout7.xml" Id="rId1" /><Relationship Type="http://schemas.openxmlformats.org/officeDocument/2006/relationships/image" Target="/ppt/media/image9.png" Id="rId5" /><Relationship Type="http://schemas.openxmlformats.org/officeDocument/2006/relationships/image" Target="/ppt/media/image4.png" Id="rId4" /></Relationships>
</file>

<file path=ppt/slides/_rels/slide7.xml.rels>&#65279;<?xml version="1.0" encoding="utf-8"?><Relationships xmlns="http://schemas.openxmlformats.org/package/2006/relationships"><Relationship Type="http://schemas.openxmlformats.org/officeDocument/2006/relationships/image" Target="/ppt/media/image10.png" Id="rId3" /><Relationship Type="http://schemas.openxmlformats.org/officeDocument/2006/relationships/notesSlide" Target="/ppt/notesSlides/notesSlide7.xml" Id="rId2" /><Relationship Type="http://schemas.openxmlformats.org/officeDocument/2006/relationships/slideLayout" Target="/ppt/slideLayouts/slideLayout8.xml" Id="rId1" /></Relationships>
</file>

<file path=ppt/slides/_rels/slide8.xml.rels>&#65279;<?xml version="1.0" encoding="utf-8"?><Relationships xmlns="http://schemas.openxmlformats.org/package/2006/relationships"><Relationship Type="http://schemas.openxmlformats.org/officeDocument/2006/relationships/image" Target="/ppt/media/image11.png" Id="rId3" /><Relationship Type="http://schemas.openxmlformats.org/officeDocument/2006/relationships/image" Target="/ppt/media/image15.png" Id="rId7" /><Relationship Type="http://schemas.openxmlformats.org/officeDocument/2006/relationships/notesSlide" Target="/ppt/notesSlides/notesSlide8.xml" Id="rId2" /><Relationship Type="http://schemas.openxmlformats.org/officeDocument/2006/relationships/slideLayout" Target="/ppt/slideLayouts/slideLayout9.xml" Id="rId1" /><Relationship Type="http://schemas.openxmlformats.org/officeDocument/2006/relationships/image" Target="/ppt/media/image14.png" Id="rId6" /><Relationship Type="http://schemas.openxmlformats.org/officeDocument/2006/relationships/image" Target="/ppt/media/image13.png" Id="rId5" /><Relationship Type="http://schemas.openxmlformats.org/officeDocument/2006/relationships/image" Target="/ppt/media/image12.png" Id="rId4" /></Relationships>
</file>

<file path=ppt/slides/_rels/slide9.xml.rels>&#65279;<?xml version="1.0" encoding="utf-8"?><Relationships xmlns="http://schemas.openxmlformats.org/package/2006/relationships"><Relationship Type="http://schemas.openxmlformats.org/officeDocument/2006/relationships/image" Target="/ppt/media/image16.png" Id="rId3" /><Relationship Type="http://schemas.openxmlformats.org/officeDocument/2006/relationships/notesSlide" Target="/ppt/notesSlides/notesSlide9.xml" Id="rId2" /><Relationship Type="http://schemas.openxmlformats.org/officeDocument/2006/relationships/slideLayout" Target="/ppt/slideLayouts/slideLayout10.xml" Id="rId1" /><Relationship Type="http://schemas.openxmlformats.org/officeDocument/2006/relationships/image" Target="/ppt/media/image4.png" Id="rId4"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6553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TrafficTelligence: Advanced Traffic Volume Estimation</a:t>
            </a:r>
            <a:endParaRPr lang="en-US" sz="4450" dirty="0"/>
          </a:p>
        </p:txBody>
      </p:sp>
      <p:sp>
        <p:nvSpPr>
          <p:cNvPr id="4" name="Text 1"/>
          <p:cNvSpPr/>
          <p:nvPr/>
        </p:nvSpPr>
        <p:spPr>
          <a:xfrm>
            <a:off x="793790" y="412325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Welcome, city planners and technologists. Our presentation introduces TrafficTelligence, an innovative solution designed to revolutionize urban traffic management through advanced machine learning.</a:t>
            </a:r>
          </a:p>
          <a:p>
            <a:pPr marL="0" indent="0" algn="l">
              <a:lnSpc>
                <a:spcPts val="2850"/>
              </a:lnSpc>
              <a:buNone/>
            </a:pPr>
            <a:endParaRPr lang="en-US" sz="1750" dirty="0">
              <a:solidFill>
                <a:srgbClr val="2B4150"/>
              </a:solidFill>
              <a:latin typeface="Source Sans Pro" pitchFamily="34" charset="0"/>
              <a:ea typeface="Source Sans Pro" pitchFamily="34" charset="-122"/>
            </a:endParaRPr>
          </a:p>
          <a:p>
            <a:pPr marL="0" indent="0" algn="l">
              <a:lnSpc>
                <a:spcPts val="2850"/>
              </a:lnSpc>
              <a:buNone/>
            </a:pPr>
            <a:r>
              <a:rPr lang="en-US" sz="1750" dirty="0">
                <a:solidFill>
                  <a:srgbClr val="2B4150"/>
                </a:solidFill>
                <a:latin typeface="Source Sans Pro" pitchFamily="34" charset="0"/>
                <a:ea typeface="Source Sans Pro" pitchFamily="34" charset="-122"/>
              </a:rPr>
              <a:t>Team Members:</a:t>
            </a:r>
          </a:p>
          <a:p>
            <a:pPr marL="0" indent="0" algn="l">
              <a:lnSpc>
                <a:spcPts val="2850"/>
              </a:lnSpc>
              <a:buNone/>
            </a:pPr>
            <a:r>
              <a:rPr lang="en-US" sz="1750" dirty="0">
                <a:solidFill>
                  <a:srgbClr val="2B4150"/>
                </a:solidFill>
                <a:latin typeface="Source Sans Pro" pitchFamily="34" charset="0"/>
                <a:ea typeface="Source Sans Pro" pitchFamily="34" charset="-122"/>
              </a:rPr>
              <a:t>Team Leader : P Subhan Khan</a:t>
            </a:r>
          </a:p>
          <a:p>
            <a:pPr marL="0" indent="0" algn="l">
              <a:lnSpc>
                <a:spcPts val="2850"/>
              </a:lnSpc>
              <a:buNone/>
            </a:pPr>
            <a:r>
              <a:rPr lang="en-US" sz="1750" dirty="0">
                <a:solidFill>
                  <a:srgbClr val="2B4150"/>
                </a:solidFill>
                <a:latin typeface="Source Sans Pro" pitchFamily="34" charset="0"/>
                <a:ea typeface="Source Sans Pro" pitchFamily="34" charset="-122"/>
              </a:rPr>
              <a:t>Team member : Patan Afroz Khan</a:t>
            </a:r>
          </a:p>
          <a:p>
            <a:pPr marL="0" indent="0" algn="l">
              <a:lnSpc>
                <a:spcPts val="2850"/>
              </a:lnSpc>
              <a:buNone/>
            </a:pPr>
            <a:r>
              <a:rPr lang="en-US" sz="1750" dirty="0">
                <a:solidFill>
                  <a:srgbClr val="2B4150"/>
                </a:solidFill>
                <a:latin typeface="Source Sans Pro" pitchFamily="34" charset="0"/>
                <a:ea typeface="Source Sans Pro" pitchFamily="34" charset="-122"/>
              </a:rPr>
              <a:t>Team member : </a:t>
            </a:r>
            <a:r>
              <a:rPr lang="en-US" sz="1750" dirty="0" err="1">
                <a:solidFill>
                  <a:srgbClr val="2B4150"/>
                </a:solidFill>
                <a:latin typeface="Source Sans Pro" pitchFamily="34" charset="0"/>
                <a:ea typeface="Source Sans Pro" pitchFamily="34" charset="-122"/>
              </a:rPr>
              <a:t>Pendekal</a:t>
            </a:r>
            <a:r>
              <a:rPr lang="en-US" sz="1750" dirty="0">
                <a:solidFill>
                  <a:srgbClr val="2B4150"/>
                </a:solidFill>
                <a:latin typeface="Source Sans Pro" pitchFamily="34" charset="0"/>
                <a:ea typeface="Source Sans Pro" pitchFamily="34" charset="-122"/>
              </a:rPr>
              <a:t> Yamuna</a:t>
            </a:r>
          </a:p>
          <a:p>
            <a:pPr marL="0" indent="0" algn="l">
              <a:lnSpc>
                <a:spcPts val="2850"/>
              </a:lnSpc>
              <a:buNone/>
            </a:pPr>
            <a:r>
              <a:rPr lang="en-US" sz="1750" dirty="0">
                <a:solidFill>
                  <a:srgbClr val="2B4150"/>
                </a:solidFill>
                <a:latin typeface="Source Sans Pro" pitchFamily="34" charset="0"/>
                <a:ea typeface="Source Sans Pro" pitchFamily="34" charset="-122"/>
              </a:rPr>
              <a:t>Team member : </a:t>
            </a:r>
            <a:r>
              <a:rPr lang="en-US" sz="1750" dirty="0" err="1">
                <a:solidFill>
                  <a:srgbClr val="2B4150"/>
                </a:solidFill>
                <a:latin typeface="Source Sans Pro" pitchFamily="34" charset="0"/>
                <a:ea typeface="Source Sans Pro" pitchFamily="34" charset="-122"/>
              </a:rPr>
              <a:t>Pinjari</a:t>
            </a:r>
            <a:r>
              <a:rPr lang="en-US" sz="1750" dirty="0">
                <a:solidFill>
                  <a:srgbClr val="2B4150"/>
                </a:solidFill>
                <a:latin typeface="Source Sans Pro" pitchFamily="34" charset="0"/>
                <a:ea typeface="Source Sans Pro" pitchFamily="34" charset="-122"/>
              </a:rPr>
              <a:t> Mohammad Zubair</a:t>
            </a:r>
          </a:p>
          <a:p>
            <a:pPr marL="0" indent="0" algn="l">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0651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Thank You!</a:t>
            </a:r>
            <a:endParaRPr lang="en-US" sz="4450" dirty="0"/>
          </a:p>
        </p:txBody>
      </p:sp>
      <p:sp>
        <p:nvSpPr>
          <p:cNvPr id="4" name="Text 1"/>
          <p:cNvSpPr/>
          <p:nvPr/>
        </p:nvSpPr>
        <p:spPr>
          <a:xfrm>
            <a:off x="6280190" y="365545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We appreciate your time and attention today. TrafficTelligence is poised to transform urban mobility. We welcome your questions and look forward to discussing how our solution can benefit your city.</a:t>
            </a:r>
            <a:endParaRPr lang="en-US" sz="1750" dirty="0"/>
          </a:p>
        </p:txBody>
      </p:sp>
      <p:pic>
        <p:nvPicPr>
          <p:cNvPr id="8" name="Picture 7">
            <a:extLst>
              <a:ext uri="{FF2B5EF4-FFF2-40B4-BE49-F238E27FC236}">
                <a16:creationId xmlns:a16="http://schemas.microsoft.com/office/drawing/2014/main" id="{ACDD5B72-2268-F468-7FEA-BB3DABB23573}"/>
              </a:ext>
            </a:extLst>
          </p:cNvPr>
          <p:cNvPicPr>
            <a:picLocks noChangeAspect="1"/>
          </p:cNvPicPr>
          <p:nvPr/>
        </p:nvPicPr>
        <p:blipFill>
          <a:blip r:embed="rId4"/>
          <a:stretch>
            <a:fillRect/>
          </a:stretch>
        </p:blipFill>
        <p:spPr>
          <a:xfrm>
            <a:off x="12778580" y="7343740"/>
            <a:ext cx="1851820" cy="80016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4717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The Core Problem: Urban Traffic Congestion</a:t>
            </a:r>
            <a:endParaRPr lang="en-US" sz="4450" dirty="0"/>
          </a:p>
        </p:txBody>
      </p:sp>
      <p:sp>
        <p:nvSpPr>
          <p:cNvPr id="4" name="Text 1"/>
          <p:cNvSpPr/>
          <p:nvPr/>
        </p:nvSpPr>
        <p:spPr>
          <a:xfrm>
            <a:off x="6280190" y="3904893"/>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Urban areas are increasingly plagued by severe traffic congestion, leading to significant economic losses, environmental pollution, and reduced quality of life. Current traffic management systems often rely on outdated infrastructure, proving expensive to maintain and lacking the real-time adaptability necessary for effective traffic flow optimization. This limits city planners' ability to respond dynamically to changing conditions and implement proactive solutions.</a:t>
            </a:r>
            <a:endParaRPr lang="en-US" sz="1750" dirty="0"/>
          </a:p>
        </p:txBody>
      </p:sp>
      <p:pic>
        <p:nvPicPr>
          <p:cNvPr id="7" name="Picture 6">
            <a:extLst>
              <a:ext uri="{FF2B5EF4-FFF2-40B4-BE49-F238E27FC236}">
                <a16:creationId xmlns:a16="http://schemas.microsoft.com/office/drawing/2014/main" id="{EF50D4E2-B5C9-7BEB-EEB1-44B0B333758B}"/>
              </a:ext>
            </a:extLst>
          </p:cNvPr>
          <p:cNvPicPr>
            <a:picLocks noChangeAspect="1"/>
          </p:cNvPicPr>
          <p:nvPr/>
        </p:nvPicPr>
        <p:blipFill>
          <a:blip r:embed="rId4"/>
          <a:stretch>
            <a:fillRect/>
          </a:stretch>
        </p:blipFill>
        <p:spPr>
          <a:xfrm>
            <a:off x="12778580" y="7343740"/>
            <a:ext cx="1851820" cy="80016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8938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Our Objective &amp; Key Audiences</a:t>
            </a:r>
            <a:endParaRPr lang="en-US" sz="4450" dirty="0"/>
          </a:p>
        </p:txBody>
      </p:sp>
      <p:sp>
        <p:nvSpPr>
          <p:cNvPr id="4" name="Shape 1"/>
          <p:cNvSpPr/>
          <p:nvPr/>
        </p:nvSpPr>
        <p:spPr>
          <a:xfrm>
            <a:off x="793790" y="2547104"/>
            <a:ext cx="7556421" cy="2032754"/>
          </a:xfrm>
          <a:prstGeom prst="roundRect">
            <a:avLst>
              <a:gd name="adj" fmla="val 1674"/>
            </a:avLst>
          </a:prstGeom>
          <a:solidFill>
            <a:srgbClr val="F3EEE3"/>
          </a:solidFill>
          <a:ln/>
        </p:spPr>
      </p:sp>
      <p:sp>
        <p:nvSpPr>
          <p:cNvPr id="5" name="Text 2"/>
          <p:cNvSpPr/>
          <p:nvPr/>
        </p:nvSpPr>
        <p:spPr>
          <a:xfrm>
            <a:off x="1020604" y="27739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Objective</a:t>
            </a:r>
            <a:endParaRPr lang="en-US" sz="2200" dirty="0"/>
          </a:p>
        </p:txBody>
      </p:sp>
      <p:sp>
        <p:nvSpPr>
          <p:cNvPr id="6" name="Text 3"/>
          <p:cNvSpPr/>
          <p:nvPr/>
        </p:nvSpPr>
        <p:spPr>
          <a:xfrm>
            <a:off x="1020604" y="3264337"/>
            <a:ext cx="7102793" cy="1088708"/>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To develop a robust, machine learning-based system capable of estimating traffic volume in real-time, providing actionable insights for dynamic traffic management.</a:t>
            </a:r>
            <a:endParaRPr lang="en-US" sz="1750" dirty="0"/>
          </a:p>
        </p:txBody>
      </p:sp>
      <p:sp>
        <p:nvSpPr>
          <p:cNvPr id="7" name="Shape 4"/>
          <p:cNvSpPr/>
          <p:nvPr/>
        </p:nvSpPr>
        <p:spPr>
          <a:xfrm>
            <a:off x="793790" y="4806672"/>
            <a:ext cx="7556421" cy="2633543"/>
          </a:xfrm>
          <a:prstGeom prst="roundRect">
            <a:avLst>
              <a:gd name="adj" fmla="val 1292"/>
            </a:avLst>
          </a:prstGeom>
          <a:solidFill>
            <a:srgbClr val="F3EEE3"/>
          </a:solidFill>
          <a:ln/>
        </p:spPr>
      </p:sp>
      <p:sp>
        <p:nvSpPr>
          <p:cNvPr id="8" name="Text 5"/>
          <p:cNvSpPr/>
          <p:nvPr/>
        </p:nvSpPr>
        <p:spPr>
          <a:xfrm>
            <a:off x="1020604" y="503348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Target Audience</a:t>
            </a:r>
            <a:endParaRPr lang="en-US" sz="2200" dirty="0"/>
          </a:p>
        </p:txBody>
      </p:sp>
      <p:sp>
        <p:nvSpPr>
          <p:cNvPr id="9" name="Text 6"/>
          <p:cNvSpPr/>
          <p:nvPr/>
        </p:nvSpPr>
        <p:spPr>
          <a:xfrm>
            <a:off x="1020604" y="5523905"/>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City Traffic Departments</a:t>
            </a:r>
            <a:endParaRPr lang="en-US" sz="1750" dirty="0"/>
          </a:p>
        </p:txBody>
      </p:sp>
      <p:sp>
        <p:nvSpPr>
          <p:cNvPr id="10" name="Text 7"/>
          <p:cNvSpPr/>
          <p:nvPr/>
        </p:nvSpPr>
        <p:spPr>
          <a:xfrm>
            <a:off x="1020604" y="5966103"/>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Urban Planners</a:t>
            </a:r>
            <a:endParaRPr lang="en-US" sz="1750" dirty="0"/>
          </a:p>
        </p:txBody>
      </p:sp>
      <p:sp>
        <p:nvSpPr>
          <p:cNvPr id="11" name="Text 8"/>
          <p:cNvSpPr/>
          <p:nvPr/>
        </p:nvSpPr>
        <p:spPr>
          <a:xfrm>
            <a:off x="1020604" y="6408301"/>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Smart City Developers</a:t>
            </a:r>
            <a:endParaRPr lang="en-US" sz="1750" dirty="0"/>
          </a:p>
        </p:txBody>
      </p:sp>
      <p:sp>
        <p:nvSpPr>
          <p:cNvPr id="12" name="Text 9"/>
          <p:cNvSpPr/>
          <p:nvPr/>
        </p:nvSpPr>
        <p:spPr>
          <a:xfrm>
            <a:off x="1020604" y="6850499"/>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4150"/>
                </a:solidFill>
                <a:latin typeface="Source Sans Pro" pitchFamily="34" charset="0"/>
                <a:ea typeface="Source Sans Pro" pitchFamily="34" charset="-122"/>
                <a:cs typeface="Source Sans Pro" pitchFamily="34" charset="-120"/>
              </a:rPr>
              <a:t>Navigation Application Providers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282083"/>
            <a:ext cx="9609177" cy="708779"/>
          </a:xfrm>
          <a:prstGeom prst="rect">
            <a:avLst/>
          </a:prstGeom>
          <a:noFill/>
          <a:ln/>
        </p:spPr>
        <p:txBody>
          <a:bodyPr wrap="non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TrafficTelligence: Solution Overview</a:t>
            </a:r>
            <a:endParaRPr lang="en-US" sz="4450" dirty="0"/>
          </a:p>
        </p:txBody>
      </p:sp>
      <p:sp>
        <p:nvSpPr>
          <p:cNvPr id="4" name="Text 1"/>
          <p:cNvSpPr/>
          <p:nvPr/>
        </p:nvSpPr>
        <p:spPr>
          <a:xfrm>
            <a:off x="793790" y="5331023"/>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TrafficTelligence employs cutting-edge machine learning algorithms to accurately predict traffic volume. By integrating diverse data inputs from CCTV cameras, GPS devices, and a network of street-level sensors, our system provides a comprehensive and adaptive understanding of traffic dynamics. This enables more precise, scalable, and responsive predictions, leading to improved urban mobility and reduced congestion.</a:t>
            </a:r>
            <a:endParaRPr lang="en-US" sz="1750" dirty="0"/>
          </a:p>
        </p:txBody>
      </p:sp>
      <p:pic>
        <p:nvPicPr>
          <p:cNvPr id="6" name="Picture 5">
            <a:extLst>
              <a:ext uri="{FF2B5EF4-FFF2-40B4-BE49-F238E27FC236}">
                <a16:creationId xmlns:a16="http://schemas.microsoft.com/office/drawing/2014/main" id="{47212C2B-6C1A-CD3E-AE65-76B2EA3912E3}"/>
              </a:ext>
            </a:extLst>
          </p:cNvPr>
          <p:cNvPicPr>
            <a:picLocks noChangeAspect="1"/>
          </p:cNvPicPr>
          <p:nvPr/>
        </p:nvPicPr>
        <p:blipFill>
          <a:blip r:embed="rId4"/>
          <a:stretch>
            <a:fillRect/>
          </a:stretch>
        </p:blipFill>
        <p:spPr>
          <a:xfrm>
            <a:off x="12778580" y="7315165"/>
            <a:ext cx="1851820" cy="8001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433"/>
          </a:xfrm>
          <a:prstGeom prst="rect">
            <a:avLst/>
          </a:prstGeom>
        </p:spPr>
      </p:pic>
      <p:sp>
        <p:nvSpPr>
          <p:cNvPr id="3" name="Text 0"/>
          <p:cNvSpPr/>
          <p:nvPr/>
        </p:nvSpPr>
        <p:spPr>
          <a:xfrm>
            <a:off x="766882" y="602456"/>
            <a:ext cx="7610237" cy="1369457"/>
          </a:xfrm>
          <a:prstGeom prst="rect">
            <a:avLst/>
          </a:prstGeom>
          <a:noFill/>
          <a:ln/>
        </p:spPr>
        <p:txBody>
          <a:bodyPr wrap="square" lIns="0" tIns="0" rIns="0" bIns="0" rtlCol="0" anchor="t"/>
          <a:lstStyle/>
          <a:p>
            <a:pPr marL="0" indent="0" algn="l">
              <a:lnSpc>
                <a:spcPts val="5350"/>
              </a:lnSpc>
              <a:buNone/>
            </a:pPr>
            <a:r>
              <a:rPr lang="en-US" sz="4300" dirty="0">
                <a:solidFill>
                  <a:srgbClr val="124E73"/>
                </a:solidFill>
                <a:latin typeface="MuseoModerno Medium" pitchFamily="34" charset="0"/>
                <a:ea typeface="MuseoModerno Medium" pitchFamily="34" charset="-122"/>
                <a:cs typeface="MuseoModerno Medium" pitchFamily="34" charset="-120"/>
              </a:rPr>
              <a:t>Comprehensive Dataset Description</a:t>
            </a:r>
            <a:endParaRPr lang="en-US" sz="4300" dirty="0"/>
          </a:p>
        </p:txBody>
      </p:sp>
      <p:sp>
        <p:nvSpPr>
          <p:cNvPr id="4" name="Shape 1"/>
          <p:cNvSpPr/>
          <p:nvPr/>
        </p:nvSpPr>
        <p:spPr>
          <a:xfrm>
            <a:off x="766882" y="2300526"/>
            <a:ext cx="492919" cy="492919"/>
          </a:xfrm>
          <a:prstGeom prst="roundRect">
            <a:avLst>
              <a:gd name="adj" fmla="val 6668"/>
            </a:avLst>
          </a:prstGeom>
          <a:solidFill>
            <a:srgbClr val="F3EEE3"/>
          </a:solidFill>
          <a:ln/>
        </p:spPr>
      </p:sp>
      <p:sp>
        <p:nvSpPr>
          <p:cNvPr id="5" name="Text 2"/>
          <p:cNvSpPr/>
          <p:nvPr/>
        </p:nvSpPr>
        <p:spPr>
          <a:xfrm>
            <a:off x="1478875" y="2375773"/>
            <a:ext cx="2782372" cy="342305"/>
          </a:xfrm>
          <a:prstGeom prst="rect">
            <a:avLst/>
          </a:prstGeom>
          <a:noFill/>
          <a:ln/>
        </p:spPr>
        <p:txBody>
          <a:bodyPr wrap="none" lIns="0" tIns="0" rIns="0" bIns="0" rtlCol="0" anchor="t"/>
          <a:lstStyle/>
          <a:p>
            <a:pPr marL="0" indent="0" algn="l">
              <a:lnSpc>
                <a:spcPts val="2650"/>
              </a:lnSpc>
              <a:buNone/>
            </a:pPr>
            <a:r>
              <a:rPr lang="en-US" sz="2150" dirty="0">
                <a:solidFill>
                  <a:srgbClr val="2B4150"/>
                </a:solidFill>
                <a:latin typeface="MuseoModerno Medium" pitchFamily="34" charset="0"/>
                <a:ea typeface="MuseoModerno Medium" pitchFamily="34" charset="-122"/>
                <a:cs typeface="MuseoModerno Medium" pitchFamily="34" charset="-120"/>
              </a:rPr>
              <a:t>Diverse Data Sources</a:t>
            </a:r>
            <a:endParaRPr lang="en-US" sz="2150" dirty="0"/>
          </a:p>
        </p:txBody>
      </p:sp>
      <p:sp>
        <p:nvSpPr>
          <p:cNvPr id="6" name="Text 3"/>
          <p:cNvSpPr/>
          <p:nvPr/>
        </p:nvSpPr>
        <p:spPr>
          <a:xfrm>
            <a:off x="1478875" y="2849523"/>
            <a:ext cx="6898243" cy="1051560"/>
          </a:xfrm>
          <a:prstGeom prst="rect">
            <a:avLst/>
          </a:prstGeom>
          <a:noFill/>
          <a:ln/>
        </p:spPr>
        <p:txBody>
          <a:bodyPr wrap="square" lIns="0" tIns="0" rIns="0" bIns="0" rtlCol="0" anchor="t"/>
          <a:lstStyle/>
          <a:p>
            <a:pPr marL="0" indent="0" algn="l">
              <a:lnSpc>
                <a:spcPts val="2750"/>
              </a:lnSpc>
              <a:buNone/>
            </a:pPr>
            <a:r>
              <a:rPr lang="en-US" sz="1700" dirty="0">
                <a:solidFill>
                  <a:srgbClr val="2B4150"/>
                </a:solidFill>
                <a:latin typeface="Source Sans Pro" pitchFamily="34" charset="0"/>
                <a:ea typeface="Source Sans Pro" pitchFamily="34" charset="-122"/>
                <a:cs typeface="Source Sans Pro" pitchFamily="34" charset="-120"/>
              </a:rPr>
              <a:t>We utilize a combination of publicly available open datasets and carefully simulated traffic data to ensure broad applicability and robustness in our models.</a:t>
            </a:r>
            <a:endParaRPr lang="en-US" sz="1700" dirty="0"/>
          </a:p>
        </p:txBody>
      </p:sp>
      <p:sp>
        <p:nvSpPr>
          <p:cNvPr id="7" name="Shape 4"/>
          <p:cNvSpPr/>
          <p:nvPr/>
        </p:nvSpPr>
        <p:spPr>
          <a:xfrm>
            <a:off x="766882" y="4339233"/>
            <a:ext cx="492919" cy="492919"/>
          </a:xfrm>
          <a:prstGeom prst="roundRect">
            <a:avLst>
              <a:gd name="adj" fmla="val 6668"/>
            </a:avLst>
          </a:prstGeom>
          <a:solidFill>
            <a:srgbClr val="F3EEE3"/>
          </a:solidFill>
          <a:ln/>
        </p:spPr>
      </p:sp>
      <p:sp>
        <p:nvSpPr>
          <p:cNvPr id="8" name="Text 5"/>
          <p:cNvSpPr/>
          <p:nvPr/>
        </p:nvSpPr>
        <p:spPr>
          <a:xfrm>
            <a:off x="1478875" y="4414480"/>
            <a:ext cx="2738914" cy="342305"/>
          </a:xfrm>
          <a:prstGeom prst="rect">
            <a:avLst/>
          </a:prstGeom>
          <a:noFill/>
          <a:ln/>
        </p:spPr>
        <p:txBody>
          <a:bodyPr wrap="none" lIns="0" tIns="0" rIns="0" bIns="0" rtlCol="0" anchor="t"/>
          <a:lstStyle/>
          <a:p>
            <a:pPr marL="0" indent="0" algn="l">
              <a:lnSpc>
                <a:spcPts val="2650"/>
              </a:lnSpc>
              <a:buNone/>
            </a:pPr>
            <a:r>
              <a:rPr lang="en-US" sz="2150" dirty="0">
                <a:solidFill>
                  <a:srgbClr val="2B4150"/>
                </a:solidFill>
                <a:latin typeface="MuseoModerno Medium" pitchFamily="34" charset="0"/>
                <a:ea typeface="MuseoModerno Medium" pitchFamily="34" charset="-122"/>
                <a:cs typeface="MuseoModerno Medium" pitchFamily="34" charset="-120"/>
              </a:rPr>
              <a:t>Varied Data Types</a:t>
            </a:r>
            <a:endParaRPr lang="en-US" sz="2150" dirty="0"/>
          </a:p>
        </p:txBody>
      </p:sp>
      <p:sp>
        <p:nvSpPr>
          <p:cNvPr id="9" name="Text 6"/>
          <p:cNvSpPr/>
          <p:nvPr/>
        </p:nvSpPr>
        <p:spPr>
          <a:xfrm>
            <a:off x="1478875" y="4888230"/>
            <a:ext cx="6898243" cy="701040"/>
          </a:xfrm>
          <a:prstGeom prst="rect">
            <a:avLst/>
          </a:prstGeom>
          <a:noFill/>
          <a:ln/>
        </p:spPr>
        <p:txBody>
          <a:bodyPr wrap="square" lIns="0" tIns="0" rIns="0" bIns="0" rtlCol="0" anchor="t"/>
          <a:lstStyle/>
          <a:p>
            <a:pPr marL="0" indent="0" algn="l">
              <a:lnSpc>
                <a:spcPts val="2750"/>
              </a:lnSpc>
              <a:buNone/>
            </a:pPr>
            <a:r>
              <a:rPr lang="en-US" sz="1700" dirty="0">
                <a:solidFill>
                  <a:srgbClr val="2B4150"/>
                </a:solidFill>
                <a:latin typeface="Source Sans Pro" pitchFamily="34" charset="0"/>
                <a:ea typeface="Source Sans Pro" pitchFamily="34" charset="-122"/>
                <a:cs typeface="Source Sans Pro" pitchFamily="34" charset="-120"/>
              </a:rPr>
              <a:t>Our input includes structured data such as CSV files, granular GPS logs from vehicles, and rich video footage from surveillance cameras.</a:t>
            </a:r>
            <a:endParaRPr lang="en-US" sz="1700" dirty="0"/>
          </a:p>
        </p:txBody>
      </p:sp>
      <p:sp>
        <p:nvSpPr>
          <p:cNvPr id="10" name="Shape 7"/>
          <p:cNvSpPr/>
          <p:nvPr/>
        </p:nvSpPr>
        <p:spPr>
          <a:xfrm>
            <a:off x="766882" y="6027420"/>
            <a:ext cx="492919" cy="492919"/>
          </a:xfrm>
          <a:prstGeom prst="roundRect">
            <a:avLst>
              <a:gd name="adj" fmla="val 6668"/>
            </a:avLst>
          </a:prstGeom>
          <a:solidFill>
            <a:srgbClr val="F3EEE3"/>
          </a:solidFill>
          <a:ln/>
        </p:spPr>
      </p:sp>
      <p:sp>
        <p:nvSpPr>
          <p:cNvPr id="11" name="Text 8"/>
          <p:cNvSpPr/>
          <p:nvPr/>
        </p:nvSpPr>
        <p:spPr>
          <a:xfrm>
            <a:off x="1478875" y="6102668"/>
            <a:ext cx="3091458" cy="342305"/>
          </a:xfrm>
          <a:prstGeom prst="rect">
            <a:avLst/>
          </a:prstGeom>
          <a:noFill/>
          <a:ln/>
        </p:spPr>
        <p:txBody>
          <a:bodyPr wrap="none" lIns="0" tIns="0" rIns="0" bIns="0" rtlCol="0" anchor="t"/>
          <a:lstStyle/>
          <a:p>
            <a:pPr marL="0" indent="0" algn="l">
              <a:lnSpc>
                <a:spcPts val="2650"/>
              </a:lnSpc>
              <a:buNone/>
            </a:pPr>
            <a:r>
              <a:rPr lang="en-US" sz="2150" dirty="0">
                <a:solidFill>
                  <a:srgbClr val="2B4150"/>
                </a:solidFill>
                <a:latin typeface="MuseoModerno Medium" pitchFamily="34" charset="0"/>
                <a:ea typeface="MuseoModerno Medium" pitchFamily="34" charset="-122"/>
                <a:cs typeface="MuseoModerno Medium" pitchFamily="34" charset="-120"/>
              </a:rPr>
              <a:t>Rigorous Preprocessing</a:t>
            </a:r>
            <a:endParaRPr lang="en-US" sz="2150" dirty="0"/>
          </a:p>
        </p:txBody>
      </p:sp>
      <p:sp>
        <p:nvSpPr>
          <p:cNvPr id="12" name="Text 9"/>
          <p:cNvSpPr/>
          <p:nvPr/>
        </p:nvSpPr>
        <p:spPr>
          <a:xfrm>
            <a:off x="1478875" y="6576417"/>
            <a:ext cx="6898243" cy="1051560"/>
          </a:xfrm>
          <a:prstGeom prst="rect">
            <a:avLst/>
          </a:prstGeom>
          <a:noFill/>
          <a:ln/>
        </p:spPr>
        <p:txBody>
          <a:bodyPr wrap="square" lIns="0" tIns="0" rIns="0" bIns="0" rtlCol="0" anchor="t"/>
          <a:lstStyle/>
          <a:p>
            <a:pPr marL="0" indent="0" algn="l">
              <a:lnSpc>
                <a:spcPts val="2750"/>
              </a:lnSpc>
              <a:buNone/>
            </a:pPr>
            <a:r>
              <a:rPr lang="en-US" sz="1700" dirty="0">
                <a:solidFill>
                  <a:srgbClr val="2B4150"/>
                </a:solidFill>
                <a:latin typeface="Source Sans Pro" pitchFamily="34" charset="0"/>
                <a:ea typeface="Source Sans Pro" pitchFamily="34" charset="-122"/>
                <a:cs typeface="Source Sans Pro" pitchFamily="34" charset="-120"/>
              </a:rPr>
              <a:t>All data undergoes extensive cleaning, normalization to standardize formats, and intelligent feature extraction to optimize it for machine learning algorithms.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889790" y="234267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Machine Learning Pipeline Architecture</a:t>
            </a:r>
            <a:endParaRPr lang="en-US" sz="4450" dirty="0"/>
          </a:p>
        </p:txBody>
      </p:sp>
      <p:sp>
        <p:nvSpPr>
          <p:cNvPr id="4" name="Text 1"/>
          <p:cNvSpPr/>
          <p:nvPr/>
        </p:nvSpPr>
        <p:spPr>
          <a:xfrm>
            <a:off x="6889790" y="4114919"/>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The visual above illustrates our robust machine learning pipeline, designed for efficient traffic volume estimation. Data flows from diverse sources into a preprocessing module, followed by feature engineering. The core ML models then process this data, with continuous feedback loops ensuring optimal performance and adaptation to real-world traffic patterns.</a:t>
            </a:r>
            <a:endParaRPr lang="en-US" sz="1750" dirty="0"/>
          </a:p>
        </p:txBody>
      </p:sp>
      <p:pic>
        <p:nvPicPr>
          <p:cNvPr id="6" name="Picture 5">
            <a:extLst>
              <a:ext uri="{FF2B5EF4-FFF2-40B4-BE49-F238E27FC236}">
                <a16:creationId xmlns:a16="http://schemas.microsoft.com/office/drawing/2014/main" id="{AE8A239F-13E3-9C5F-7907-5F18B769A232}"/>
              </a:ext>
            </a:extLst>
          </p:cNvPr>
          <p:cNvPicPr>
            <a:picLocks noChangeAspect="1"/>
          </p:cNvPicPr>
          <p:nvPr/>
        </p:nvPicPr>
        <p:blipFill>
          <a:blip r:embed="rId4"/>
          <a:stretch>
            <a:fillRect/>
          </a:stretch>
        </p:blipFill>
        <p:spPr>
          <a:xfrm>
            <a:off x="12675790" y="7429431"/>
            <a:ext cx="1851820" cy="800169"/>
          </a:xfrm>
          <a:prstGeom prst="rect">
            <a:avLst/>
          </a:prstGeom>
        </p:spPr>
      </p:pic>
      <p:pic>
        <p:nvPicPr>
          <p:cNvPr id="7" name="Picture 6">
            <a:extLst>
              <a:ext uri="{FF2B5EF4-FFF2-40B4-BE49-F238E27FC236}">
                <a16:creationId xmlns:a16="http://schemas.microsoft.com/office/drawing/2014/main" id="{CEDB7DEE-B5EA-7AE5-9577-D60D07E6D255}"/>
              </a:ext>
            </a:extLst>
          </p:cNvPr>
          <p:cNvPicPr>
            <a:picLocks noChangeAspect="1"/>
          </p:cNvPicPr>
          <p:nvPr/>
        </p:nvPicPr>
        <p:blipFill>
          <a:blip r:embed="rId5"/>
          <a:stretch>
            <a:fillRect/>
          </a:stretch>
        </p:blipFill>
        <p:spPr>
          <a:xfrm>
            <a:off x="0" y="0"/>
            <a:ext cx="664845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3891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Results &amp; Evaluation Metrics</a:t>
            </a:r>
            <a:endParaRPr lang="en-US" sz="4450" dirty="0"/>
          </a:p>
        </p:txBody>
      </p:sp>
      <p:sp>
        <p:nvSpPr>
          <p:cNvPr id="4" name="Text 1"/>
          <p:cNvSpPr/>
          <p:nvPr/>
        </p:nvSpPr>
        <p:spPr>
          <a:xfrm>
            <a:off x="793790" y="2709982"/>
            <a:ext cx="2329815" cy="748427"/>
          </a:xfrm>
          <a:prstGeom prst="rect">
            <a:avLst/>
          </a:prstGeom>
          <a:noFill/>
          <a:ln/>
        </p:spPr>
        <p:txBody>
          <a:bodyPr wrap="none" lIns="0" tIns="0" rIns="0" bIns="0" rtlCol="0" anchor="t"/>
          <a:lstStyle/>
          <a:p>
            <a:pPr marL="0" indent="0" algn="ctr">
              <a:lnSpc>
                <a:spcPts val="5850"/>
              </a:lnSpc>
              <a:buNone/>
            </a:pPr>
            <a:r>
              <a:rPr lang="en-US" sz="5850" dirty="0">
                <a:solidFill>
                  <a:srgbClr val="2B4150"/>
                </a:solidFill>
                <a:latin typeface="MuseoModerno Medium" pitchFamily="34" charset="0"/>
                <a:ea typeface="MuseoModerno Medium" pitchFamily="34" charset="-122"/>
                <a:cs typeface="MuseoModerno Medium" pitchFamily="34" charset="-120"/>
              </a:rPr>
              <a:t>0.92</a:t>
            </a:r>
            <a:endParaRPr lang="en-US" sz="5850" dirty="0"/>
          </a:p>
        </p:txBody>
      </p:sp>
      <p:sp>
        <p:nvSpPr>
          <p:cNvPr id="5" name="Text 2"/>
          <p:cNvSpPr/>
          <p:nvPr/>
        </p:nvSpPr>
        <p:spPr>
          <a:xfrm>
            <a:off x="793790" y="3741777"/>
            <a:ext cx="2329815" cy="354330"/>
          </a:xfrm>
          <a:prstGeom prst="rect">
            <a:avLst/>
          </a:prstGeom>
          <a:noFill/>
          <a:ln/>
        </p:spPr>
        <p:txBody>
          <a:bodyPr wrap="none" lIns="0" tIns="0" rIns="0" bIns="0" rtlCol="0" anchor="t"/>
          <a:lstStyle/>
          <a:p>
            <a:pPr marL="0" indent="0" algn="ctr">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R² Score</a:t>
            </a:r>
            <a:endParaRPr lang="en-US" sz="2200" dirty="0"/>
          </a:p>
        </p:txBody>
      </p:sp>
      <p:sp>
        <p:nvSpPr>
          <p:cNvPr id="6" name="Text 3"/>
          <p:cNvSpPr/>
          <p:nvPr/>
        </p:nvSpPr>
        <p:spPr>
          <a:xfrm>
            <a:off x="793790" y="4232196"/>
            <a:ext cx="2329815" cy="1814513"/>
          </a:xfrm>
          <a:prstGeom prst="rect">
            <a:avLst/>
          </a:prstGeom>
          <a:noFill/>
          <a:ln/>
        </p:spPr>
        <p:txBody>
          <a:bodyPr wrap="square" lIns="0" tIns="0" rIns="0" bIns="0" rtlCol="0" anchor="t"/>
          <a:lstStyle/>
          <a:p>
            <a:pPr marL="0" indent="0" algn="ctr">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Our model achieved a high R² score, indicating a strong correlation between predicted and actual traffic volumes.</a:t>
            </a:r>
            <a:endParaRPr lang="en-US" sz="1750" dirty="0"/>
          </a:p>
        </p:txBody>
      </p:sp>
      <p:sp>
        <p:nvSpPr>
          <p:cNvPr id="7" name="Text 4"/>
          <p:cNvSpPr/>
          <p:nvPr/>
        </p:nvSpPr>
        <p:spPr>
          <a:xfrm>
            <a:off x="3407093" y="2709982"/>
            <a:ext cx="2329815" cy="748427"/>
          </a:xfrm>
          <a:prstGeom prst="rect">
            <a:avLst/>
          </a:prstGeom>
          <a:noFill/>
          <a:ln/>
        </p:spPr>
        <p:txBody>
          <a:bodyPr wrap="none" lIns="0" tIns="0" rIns="0" bIns="0" rtlCol="0" anchor="t"/>
          <a:lstStyle/>
          <a:p>
            <a:pPr marL="0" indent="0" algn="ctr">
              <a:lnSpc>
                <a:spcPts val="5850"/>
              </a:lnSpc>
              <a:buNone/>
            </a:pPr>
            <a:r>
              <a:rPr lang="en-US" sz="5850" dirty="0">
                <a:solidFill>
                  <a:srgbClr val="2B4150"/>
                </a:solidFill>
                <a:latin typeface="MuseoModerno Medium" pitchFamily="34" charset="0"/>
                <a:ea typeface="MuseoModerno Medium" pitchFamily="34" charset="-122"/>
                <a:cs typeface="MuseoModerno Medium" pitchFamily="34" charset="-120"/>
              </a:rPr>
              <a:t>15.7</a:t>
            </a:r>
            <a:endParaRPr lang="en-US" sz="5850" dirty="0"/>
          </a:p>
        </p:txBody>
      </p:sp>
      <p:sp>
        <p:nvSpPr>
          <p:cNvPr id="8" name="Text 5"/>
          <p:cNvSpPr/>
          <p:nvPr/>
        </p:nvSpPr>
        <p:spPr>
          <a:xfrm>
            <a:off x="3407093" y="3741777"/>
            <a:ext cx="2329815" cy="354330"/>
          </a:xfrm>
          <a:prstGeom prst="rect">
            <a:avLst/>
          </a:prstGeom>
          <a:noFill/>
          <a:ln/>
        </p:spPr>
        <p:txBody>
          <a:bodyPr wrap="none" lIns="0" tIns="0" rIns="0" bIns="0" rtlCol="0" anchor="t"/>
          <a:lstStyle/>
          <a:p>
            <a:pPr marL="0" indent="0" algn="ctr">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MAE (Vehicles)</a:t>
            </a:r>
            <a:endParaRPr lang="en-US" sz="2200" dirty="0"/>
          </a:p>
        </p:txBody>
      </p:sp>
      <p:sp>
        <p:nvSpPr>
          <p:cNvPr id="9" name="Text 6"/>
          <p:cNvSpPr/>
          <p:nvPr/>
        </p:nvSpPr>
        <p:spPr>
          <a:xfrm>
            <a:off x="3407093" y="4232196"/>
            <a:ext cx="2329815" cy="1814513"/>
          </a:xfrm>
          <a:prstGeom prst="rect">
            <a:avLst/>
          </a:prstGeom>
          <a:noFill/>
          <a:ln/>
        </p:spPr>
        <p:txBody>
          <a:bodyPr wrap="square" lIns="0" tIns="0" rIns="0" bIns="0" rtlCol="0" anchor="t"/>
          <a:lstStyle/>
          <a:p>
            <a:pPr marL="0" indent="0" algn="ctr">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The Mean Absolute Error (MAE) demonstrates high precision in our volume estimates, with minimal deviation.</a:t>
            </a:r>
            <a:endParaRPr lang="en-US" sz="1750" dirty="0"/>
          </a:p>
        </p:txBody>
      </p:sp>
      <p:sp>
        <p:nvSpPr>
          <p:cNvPr id="10" name="Text 7"/>
          <p:cNvSpPr/>
          <p:nvPr/>
        </p:nvSpPr>
        <p:spPr>
          <a:xfrm>
            <a:off x="6020395" y="2709982"/>
            <a:ext cx="2329815" cy="748427"/>
          </a:xfrm>
          <a:prstGeom prst="rect">
            <a:avLst/>
          </a:prstGeom>
          <a:noFill/>
          <a:ln/>
        </p:spPr>
        <p:txBody>
          <a:bodyPr wrap="none" lIns="0" tIns="0" rIns="0" bIns="0" rtlCol="0" anchor="t"/>
          <a:lstStyle/>
          <a:p>
            <a:pPr marL="0" indent="0" algn="ctr">
              <a:lnSpc>
                <a:spcPts val="5850"/>
              </a:lnSpc>
              <a:buNone/>
            </a:pPr>
            <a:r>
              <a:rPr lang="en-US" sz="5850" dirty="0">
                <a:solidFill>
                  <a:srgbClr val="2B4150"/>
                </a:solidFill>
                <a:latin typeface="MuseoModerno Medium" pitchFamily="34" charset="0"/>
                <a:ea typeface="MuseoModerno Medium" pitchFamily="34" charset="-122"/>
                <a:cs typeface="MuseoModerno Medium" pitchFamily="34" charset="-120"/>
              </a:rPr>
              <a:t>28.1</a:t>
            </a:r>
            <a:endParaRPr lang="en-US" sz="5850" dirty="0"/>
          </a:p>
        </p:txBody>
      </p:sp>
      <p:sp>
        <p:nvSpPr>
          <p:cNvPr id="11" name="Text 8"/>
          <p:cNvSpPr/>
          <p:nvPr/>
        </p:nvSpPr>
        <p:spPr>
          <a:xfrm>
            <a:off x="6020395" y="3741777"/>
            <a:ext cx="2329815" cy="354330"/>
          </a:xfrm>
          <a:prstGeom prst="rect">
            <a:avLst/>
          </a:prstGeom>
          <a:noFill/>
          <a:ln/>
        </p:spPr>
        <p:txBody>
          <a:bodyPr wrap="none" lIns="0" tIns="0" rIns="0" bIns="0" rtlCol="0" anchor="t"/>
          <a:lstStyle/>
          <a:p>
            <a:pPr marL="0" indent="0" algn="ctr">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RMSE (Vehicles)</a:t>
            </a:r>
            <a:endParaRPr lang="en-US" sz="2200" dirty="0"/>
          </a:p>
        </p:txBody>
      </p:sp>
      <p:sp>
        <p:nvSpPr>
          <p:cNvPr id="12" name="Text 9"/>
          <p:cNvSpPr/>
          <p:nvPr/>
        </p:nvSpPr>
        <p:spPr>
          <a:xfrm>
            <a:off x="6020395" y="4232196"/>
            <a:ext cx="2329815" cy="2177415"/>
          </a:xfrm>
          <a:prstGeom prst="rect">
            <a:avLst/>
          </a:prstGeom>
          <a:noFill/>
          <a:ln/>
        </p:spPr>
        <p:txBody>
          <a:bodyPr wrap="square" lIns="0" tIns="0" rIns="0" bIns="0" rtlCol="0" anchor="t"/>
          <a:lstStyle/>
          <a:p>
            <a:pPr marL="0" indent="0" algn="ctr">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The Root Mean Squared Error (RMSE) further confirms the model's accuracy and consistency across various scenarios.</a:t>
            </a:r>
            <a:endParaRPr lang="en-US" sz="1750" dirty="0"/>
          </a:p>
        </p:txBody>
      </p:sp>
      <p:sp>
        <p:nvSpPr>
          <p:cNvPr id="13" name="Text 10"/>
          <p:cNvSpPr/>
          <p:nvPr/>
        </p:nvSpPr>
        <p:spPr>
          <a:xfrm>
            <a:off x="793790" y="6664762"/>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TrafficTelligence meets its core objectives, delivering a scalable and highly accurate machine learning solution for real-time traffic volume estimation.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4370" y="531852"/>
            <a:ext cx="7795260" cy="1204198"/>
          </a:xfrm>
          <a:prstGeom prst="rect">
            <a:avLst/>
          </a:prstGeom>
          <a:noFill/>
          <a:ln/>
        </p:spPr>
        <p:txBody>
          <a:bodyPr wrap="square" lIns="0" tIns="0" rIns="0" bIns="0" rtlCol="0" anchor="t"/>
          <a:lstStyle/>
          <a:p>
            <a:pPr marL="0" indent="0" algn="l">
              <a:lnSpc>
                <a:spcPts val="4700"/>
              </a:lnSpc>
              <a:buNone/>
            </a:pPr>
            <a:r>
              <a:rPr lang="en-US" sz="3750" dirty="0">
                <a:solidFill>
                  <a:srgbClr val="124E73"/>
                </a:solidFill>
                <a:latin typeface="MuseoModerno Medium" pitchFamily="34" charset="0"/>
                <a:ea typeface="MuseoModerno Medium" pitchFamily="34" charset="-122"/>
                <a:cs typeface="MuseoModerno Medium" pitchFamily="34" charset="-120"/>
              </a:rPr>
              <a:t>Challenges Encountered &amp; Solutions Implemented</a:t>
            </a:r>
            <a:endParaRPr lang="en-US" sz="3750" dirty="0"/>
          </a:p>
        </p:txBody>
      </p:sp>
      <p:pic>
        <p:nvPicPr>
          <p:cNvPr id="4" name="Image 1" descr="preencoded.png"/>
          <p:cNvPicPr>
            <a:picLocks noChangeAspect="1"/>
          </p:cNvPicPr>
          <p:nvPr/>
        </p:nvPicPr>
        <p:blipFill>
          <a:blip r:embed="rId4"/>
          <a:stretch>
            <a:fillRect/>
          </a:stretch>
        </p:blipFill>
        <p:spPr>
          <a:xfrm>
            <a:off x="674370" y="2025015"/>
            <a:ext cx="963335" cy="1418153"/>
          </a:xfrm>
          <a:prstGeom prst="rect">
            <a:avLst/>
          </a:prstGeom>
        </p:spPr>
      </p:pic>
      <p:sp>
        <p:nvSpPr>
          <p:cNvPr id="5" name="Text 1"/>
          <p:cNvSpPr/>
          <p:nvPr/>
        </p:nvSpPr>
        <p:spPr>
          <a:xfrm>
            <a:off x="1830348" y="2217658"/>
            <a:ext cx="2408515" cy="300990"/>
          </a:xfrm>
          <a:prstGeom prst="rect">
            <a:avLst/>
          </a:prstGeom>
          <a:noFill/>
          <a:ln/>
        </p:spPr>
        <p:txBody>
          <a:bodyPr wrap="none" lIns="0" tIns="0" rIns="0" bIns="0" rtlCol="0" anchor="t"/>
          <a:lstStyle/>
          <a:p>
            <a:pPr marL="0" indent="0" algn="l">
              <a:lnSpc>
                <a:spcPts val="2350"/>
              </a:lnSpc>
              <a:buNone/>
            </a:pPr>
            <a:r>
              <a:rPr lang="en-US" sz="1850" dirty="0">
                <a:solidFill>
                  <a:srgbClr val="2B4150"/>
                </a:solidFill>
                <a:latin typeface="MuseoModerno Medium" pitchFamily="34" charset="0"/>
                <a:ea typeface="MuseoModerno Medium" pitchFamily="34" charset="-122"/>
                <a:cs typeface="MuseoModerno Medium" pitchFamily="34" charset="-120"/>
              </a:rPr>
              <a:t>Data Quality Issues</a:t>
            </a:r>
            <a:endParaRPr lang="en-US" sz="1850" dirty="0"/>
          </a:p>
        </p:txBody>
      </p:sp>
      <p:sp>
        <p:nvSpPr>
          <p:cNvPr id="6" name="Text 2"/>
          <p:cNvSpPr/>
          <p:nvPr/>
        </p:nvSpPr>
        <p:spPr>
          <a:xfrm>
            <a:off x="1830348" y="2634258"/>
            <a:ext cx="6639282" cy="616268"/>
          </a:xfrm>
          <a:prstGeom prst="rect">
            <a:avLst/>
          </a:prstGeom>
          <a:noFill/>
          <a:ln/>
        </p:spPr>
        <p:txBody>
          <a:bodyPr wrap="square" lIns="0" tIns="0" rIns="0" bIns="0" rtlCol="0" anchor="t"/>
          <a:lstStyle/>
          <a:p>
            <a:pPr marL="0" indent="0" algn="l">
              <a:lnSpc>
                <a:spcPts val="2400"/>
              </a:lnSpc>
              <a:buNone/>
            </a:pPr>
            <a:r>
              <a:rPr lang="en-US" sz="1500" dirty="0">
                <a:solidFill>
                  <a:srgbClr val="2B4150"/>
                </a:solidFill>
                <a:latin typeface="Source Sans Pro" pitchFamily="34" charset="0"/>
                <a:ea typeface="Source Sans Pro" pitchFamily="34" charset="-122"/>
                <a:cs typeface="Source Sans Pro" pitchFamily="34" charset="-120"/>
              </a:rPr>
              <a:t>Implemented robust data cleaning, normalization, and outlier detection algorithms to ensure data integrity and consistency.</a:t>
            </a:r>
            <a:endParaRPr lang="en-US" sz="1500" dirty="0"/>
          </a:p>
        </p:txBody>
      </p:sp>
      <p:pic>
        <p:nvPicPr>
          <p:cNvPr id="7" name="Image 2" descr="preencoded.png"/>
          <p:cNvPicPr>
            <a:picLocks noChangeAspect="1"/>
          </p:cNvPicPr>
          <p:nvPr/>
        </p:nvPicPr>
        <p:blipFill>
          <a:blip r:embed="rId5"/>
          <a:stretch>
            <a:fillRect/>
          </a:stretch>
        </p:blipFill>
        <p:spPr>
          <a:xfrm>
            <a:off x="674370" y="3443168"/>
            <a:ext cx="963335" cy="1418153"/>
          </a:xfrm>
          <a:prstGeom prst="rect">
            <a:avLst/>
          </a:prstGeom>
        </p:spPr>
      </p:pic>
      <p:sp>
        <p:nvSpPr>
          <p:cNvPr id="8" name="Text 3"/>
          <p:cNvSpPr/>
          <p:nvPr/>
        </p:nvSpPr>
        <p:spPr>
          <a:xfrm>
            <a:off x="1830348" y="3635812"/>
            <a:ext cx="2922270" cy="300990"/>
          </a:xfrm>
          <a:prstGeom prst="rect">
            <a:avLst/>
          </a:prstGeom>
          <a:noFill/>
          <a:ln/>
        </p:spPr>
        <p:txBody>
          <a:bodyPr wrap="none" lIns="0" tIns="0" rIns="0" bIns="0" rtlCol="0" anchor="t"/>
          <a:lstStyle/>
          <a:p>
            <a:pPr marL="0" indent="0" algn="l">
              <a:lnSpc>
                <a:spcPts val="2350"/>
              </a:lnSpc>
              <a:buNone/>
            </a:pPr>
            <a:r>
              <a:rPr lang="en-US" sz="1850" dirty="0">
                <a:solidFill>
                  <a:srgbClr val="2B4150"/>
                </a:solidFill>
                <a:latin typeface="MuseoModerno Medium" pitchFamily="34" charset="0"/>
                <a:ea typeface="MuseoModerno Medium" pitchFamily="34" charset="-122"/>
                <a:cs typeface="MuseoModerno Medium" pitchFamily="34" charset="-120"/>
              </a:rPr>
              <a:t>Model Accuracy Plateaus</a:t>
            </a:r>
            <a:endParaRPr lang="en-US" sz="1850" dirty="0"/>
          </a:p>
        </p:txBody>
      </p:sp>
      <p:sp>
        <p:nvSpPr>
          <p:cNvPr id="9" name="Text 4"/>
          <p:cNvSpPr/>
          <p:nvPr/>
        </p:nvSpPr>
        <p:spPr>
          <a:xfrm>
            <a:off x="1830348" y="4052411"/>
            <a:ext cx="6639282" cy="616268"/>
          </a:xfrm>
          <a:prstGeom prst="rect">
            <a:avLst/>
          </a:prstGeom>
          <a:noFill/>
          <a:ln/>
        </p:spPr>
        <p:txBody>
          <a:bodyPr wrap="square" lIns="0" tIns="0" rIns="0" bIns="0" rtlCol="0" anchor="t"/>
          <a:lstStyle/>
          <a:p>
            <a:pPr marL="0" indent="0" algn="l">
              <a:lnSpc>
                <a:spcPts val="2400"/>
              </a:lnSpc>
              <a:buNone/>
            </a:pPr>
            <a:r>
              <a:rPr lang="en-US" sz="1500" dirty="0">
                <a:solidFill>
                  <a:srgbClr val="2B4150"/>
                </a:solidFill>
                <a:latin typeface="Source Sans Pro" pitchFamily="34" charset="0"/>
                <a:ea typeface="Source Sans Pro" pitchFamily="34" charset="-122"/>
                <a:cs typeface="Source Sans Pro" pitchFamily="34" charset="-120"/>
              </a:rPr>
              <a:t>Enhanced predictive power through advanced feature engineering, ensemble methods, and hyperparameter tuning.</a:t>
            </a:r>
            <a:endParaRPr lang="en-US" sz="1500" dirty="0"/>
          </a:p>
        </p:txBody>
      </p:sp>
      <p:pic>
        <p:nvPicPr>
          <p:cNvPr id="10" name="Image 3" descr="preencoded.png"/>
          <p:cNvPicPr>
            <a:picLocks noChangeAspect="1"/>
          </p:cNvPicPr>
          <p:nvPr/>
        </p:nvPicPr>
        <p:blipFill>
          <a:blip r:embed="rId6"/>
          <a:stretch>
            <a:fillRect/>
          </a:stretch>
        </p:blipFill>
        <p:spPr>
          <a:xfrm>
            <a:off x="674370" y="4861322"/>
            <a:ext cx="963335" cy="1418153"/>
          </a:xfrm>
          <a:prstGeom prst="rect">
            <a:avLst/>
          </a:prstGeom>
        </p:spPr>
      </p:pic>
      <p:sp>
        <p:nvSpPr>
          <p:cNvPr id="11" name="Text 5"/>
          <p:cNvSpPr/>
          <p:nvPr/>
        </p:nvSpPr>
        <p:spPr>
          <a:xfrm>
            <a:off x="1830348" y="5053965"/>
            <a:ext cx="3067645" cy="300990"/>
          </a:xfrm>
          <a:prstGeom prst="rect">
            <a:avLst/>
          </a:prstGeom>
          <a:noFill/>
          <a:ln/>
        </p:spPr>
        <p:txBody>
          <a:bodyPr wrap="none" lIns="0" tIns="0" rIns="0" bIns="0" rtlCol="0" anchor="t"/>
          <a:lstStyle/>
          <a:p>
            <a:pPr marL="0" indent="0" algn="l">
              <a:lnSpc>
                <a:spcPts val="2350"/>
              </a:lnSpc>
              <a:buNone/>
            </a:pPr>
            <a:r>
              <a:rPr lang="en-US" sz="1850" dirty="0">
                <a:solidFill>
                  <a:srgbClr val="2B4150"/>
                </a:solidFill>
                <a:latin typeface="MuseoModerno Medium" pitchFamily="34" charset="0"/>
                <a:ea typeface="MuseoModerno Medium" pitchFamily="34" charset="-122"/>
                <a:cs typeface="MuseoModerno Medium" pitchFamily="34" charset="-120"/>
              </a:rPr>
              <a:t>Performance Optimization</a:t>
            </a:r>
            <a:endParaRPr lang="en-US" sz="1850" dirty="0"/>
          </a:p>
        </p:txBody>
      </p:sp>
      <p:sp>
        <p:nvSpPr>
          <p:cNvPr id="12" name="Text 6"/>
          <p:cNvSpPr/>
          <p:nvPr/>
        </p:nvSpPr>
        <p:spPr>
          <a:xfrm>
            <a:off x="1830348" y="5470565"/>
            <a:ext cx="6639282" cy="616268"/>
          </a:xfrm>
          <a:prstGeom prst="rect">
            <a:avLst/>
          </a:prstGeom>
          <a:noFill/>
          <a:ln/>
        </p:spPr>
        <p:txBody>
          <a:bodyPr wrap="square" lIns="0" tIns="0" rIns="0" bIns="0" rtlCol="0" anchor="t"/>
          <a:lstStyle/>
          <a:p>
            <a:pPr marL="0" indent="0" algn="l">
              <a:lnSpc>
                <a:spcPts val="2400"/>
              </a:lnSpc>
              <a:buNone/>
            </a:pPr>
            <a:r>
              <a:rPr lang="en-US" sz="1500" dirty="0">
                <a:solidFill>
                  <a:srgbClr val="2B4150"/>
                </a:solidFill>
                <a:latin typeface="Source Sans Pro" pitchFamily="34" charset="0"/>
                <a:ea typeface="Source Sans Pro" pitchFamily="34" charset="-122"/>
                <a:cs typeface="Source Sans Pro" pitchFamily="34" charset="-120"/>
              </a:rPr>
              <a:t>Adopted lightweight models and optimized inference pipelines for faster real-time processing without sacrificing accuracy.</a:t>
            </a:r>
            <a:endParaRPr lang="en-US" sz="1500" dirty="0"/>
          </a:p>
        </p:txBody>
      </p:sp>
      <p:pic>
        <p:nvPicPr>
          <p:cNvPr id="13" name="Image 4" descr="preencoded.png"/>
          <p:cNvPicPr>
            <a:picLocks noChangeAspect="1"/>
          </p:cNvPicPr>
          <p:nvPr/>
        </p:nvPicPr>
        <p:blipFill>
          <a:blip r:embed="rId7"/>
          <a:stretch>
            <a:fillRect/>
          </a:stretch>
        </p:blipFill>
        <p:spPr>
          <a:xfrm>
            <a:off x="674370" y="6279475"/>
            <a:ext cx="963335" cy="1418153"/>
          </a:xfrm>
          <a:prstGeom prst="rect">
            <a:avLst/>
          </a:prstGeom>
        </p:spPr>
      </p:pic>
      <p:sp>
        <p:nvSpPr>
          <p:cNvPr id="14" name="Text 7"/>
          <p:cNvSpPr/>
          <p:nvPr/>
        </p:nvSpPr>
        <p:spPr>
          <a:xfrm>
            <a:off x="1830348" y="6472118"/>
            <a:ext cx="2455902" cy="300990"/>
          </a:xfrm>
          <a:prstGeom prst="rect">
            <a:avLst/>
          </a:prstGeom>
          <a:noFill/>
          <a:ln/>
        </p:spPr>
        <p:txBody>
          <a:bodyPr wrap="none" lIns="0" tIns="0" rIns="0" bIns="0" rtlCol="0" anchor="t"/>
          <a:lstStyle/>
          <a:p>
            <a:pPr marL="0" indent="0" algn="l">
              <a:lnSpc>
                <a:spcPts val="2350"/>
              </a:lnSpc>
              <a:buNone/>
            </a:pPr>
            <a:r>
              <a:rPr lang="en-US" sz="1850" dirty="0">
                <a:solidFill>
                  <a:srgbClr val="2B4150"/>
                </a:solidFill>
                <a:latin typeface="MuseoModerno Medium" pitchFamily="34" charset="0"/>
                <a:ea typeface="MuseoModerno Medium" pitchFamily="34" charset="-122"/>
                <a:cs typeface="MuseoModerno Medium" pitchFamily="34" charset="-120"/>
              </a:rPr>
              <a:t>Video Processing Lag</a:t>
            </a:r>
            <a:endParaRPr lang="en-US" sz="1850" dirty="0"/>
          </a:p>
        </p:txBody>
      </p:sp>
      <p:sp>
        <p:nvSpPr>
          <p:cNvPr id="15" name="Text 8"/>
          <p:cNvSpPr/>
          <p:nvPr/>
        </p:nvSpPr>
        <p:spPr>
          <a:xfrm>
            <a:off x="1830348" y="6888718"/>
            <a:ext cx="6639282" cy="616268"/>
          </a:xfrm>
          <a:prstGeom prst="rect">
            <a:avLst/>
          </a:prstGeom>
          <a:noFill/>
          <a:ln/>
        </p:spPr>
        <p:txBody>
          <a:bodyPr wrap="square" lIns="0" tIns="0" rIns="0" bIns="0" rtlCol="0" anchor="t"/>
          <a:lstStyle/>
          <a:p>
            <a:pPr marL="0" indent="0" algn="l">
              <a:lnSpc>
                <a:spcPts val="2400"/>
              </a:lnSpc>
              <a:buNone/>
            </a:pPr>
            <a:r>
              <a:rPr lang="en-US" sz="1500" dirty="0">
                <a:solidFill>
                  <a:srgbClr val="2B4150"/>
                </a:solidFill>
                <a:latin typeface="Source Sans Pro" pitchFamily="34" charset="0"/>
                <a:ea typeface="Source Sans Pro" pitchFamily="34" charset="-122"/>
                <a:cs typeface="Source Sans Pro" pitchFamily="34" charset="-120"/>
              </a:rPr>
              <a:t>Mitigated latency by integrating MobileNet for efficient feature extraction and dynamic resolution downsizing.</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5058" y="541734"/>
            <a:ext cx="6336506" cy="614958"/>
          </a:xfrm>
          <a:prstGeom prst="rect">
            <a:avLst/>
          </a:prstGeom>
          <a:noFill/>
          <a:ln/>
        </p:spPr>
        <p:txBody>
          <a:bodyPr wrap="none" lIns="0" tIns="0" rIns="0" bIns="0" rtlCol="0" anchor="t"/>
          <a:lstStyle/>
          <a:p>
            <a:pPr marL="0" indent="0" algn="l">
              <a:lnSpc>
                <a:spcPts val="4800"/>
              </a:lnSpc>
              <a:buNone/>
            </a:pPr>
            <a:r>
              <a:rPr lang="en-US" sz="3850" dirty="0">
                <a:solidFill>
                  <a:srgbClr val="124E73"/>
                </a:solidFill>
                <a:latin typeface="MuseoModerno Medium" pitchFamily="34" charset="0"/>
                <a:ea typeface="MuseoModerno Medium" pitchFamily="34" charset="-122"/>
                <a:cs typeface="MuseoModerno Medium" pitchFamily="34" charset="-120"/>
              </a:rPr>
              <a:t>Future Scope &amp; Next Steps</a:t>
            </a:r>
            <a:endParaRPr lang="en-US" sz="3850" dirty="0"/>
          </a:p>
        </p:txBody>
      </p:sp>
      <p:sp>
        <p:nvSpPr>
          <p:cNvPr id="4" name="Shape 1"/>
          <p:cNvSpPr/>
          <p:nvPr/>
        </p:nvSpPr>
        <p:spPr>
          <a:xfrm>
            <a:off x="6175058" y="1451729"/>
            <a:ext cx="196691" cy="1448395"/>
          </a:xfrm>
          <a:prstGeom prst="roundRect">
            <a:avLst>
              <a:gd name="adj" fmla="val 15006"/>
            </a:avLst>
          </a:prstGeom>
          <a:solidFill>
            <a:srgbClr val="F3EEE3"/>
          </a:solidFill>
          <a:ln/>
        </p:spPr>
      </p:sp>
      <p:sp>
        <p:nvSpPr>
          <p:cNvPr id="5" name="Text 2"/>
          <p:cNvSpPr/>
          <p:nvPr/>
        </p:nvSpPr>
        <p:spPr>
          <a:xfrm>
            <a:off x="6568440" y="1648420"/>
            <a:ext cx="2688550" cy="307419"/>
          </a:xfrm>
          <a:prstGeom prst="rect">
            <a:avLst/>
          </a:prstGeom>
          <a:noFill/>
          <a:ln/>
        </p:spPr>
        <p:txBody>
          <a:bodyPr wrap="none" lIns="0" tIns="0" rIns="0" bIns="0" rtlCol="0" anchor="t"/>
          <a:lstStyle/>
          <a:p>
            <a:pPr marL="0" indent="0" algn="l">
              <a:lnSpc>
                <a:spcPts val="2400"/>
              </a:lnSpc>
              <a:buNone/>
            </a:pPr>
            <a:r>
              <a:rPr lang="en-US" sz="1900" dirty="0">
                <a:solidFill>
                  <a:srgbClr val="2B4150"/>
                </a:solidFill>
                <a:latin typeface="MuseoModerno Medium" pitchFamily="34" charset="0"/>
                <a:ea typeface="MuseoModerno Medium" pitchFamily="34" charset="-122"/>
                <a:cs typeface="MuseoModerno Medium" pitchFamily="34" charset="-120"/>
              </a:rPr>
              <a:t>Real-Time Deployment</a:t>
            </a:r>
            <a:endParaRPr lang="en-US" sz="1900" dirty="0"/>
          </a:p>
        </p:txBody>
      </p:sp>
      <p:sp>
        <p:nvSpPr>
          <p:cNvPr id="6" name="Text 3"/>
          <p:cNvSpPr/>
          <p:nvPr/>
        </p:nvSpPr>
        <p:spPr>
          <a:xfrm>
            <a:off x="6568440" y="2073831"/>
            <a:ext cx="7373302" cy="629603"/>
          </a:xfrm>
          <a:prstGeom prst="rect">
            <a:avLst/>
          </a:prstGeom>
          <a:noFill/>
          <a:ln/>
        </p:spPr>
        <p:txBody>
          <a:bodyPr wrap="square" lIns="0" tIns="0" rIns="0" bIns="0" rtlCol="0" anchor="t"/>
          <a:lstStyle/>
          <a:p>
            <a:pPr marL="0" indent="0" algn="l">
              <a:lnSpc>
                <a:spcPts val="2450"/>
              </a:lnSpc>
              <a:buNone/>
            </a:pPr>
            <a:r>
              <a:rPr lang="en-US" sz="1500" dirty="0">
                <a:solidFill>
                  <a:srgbClr val="2B4150"/>
                </a:solidFill>
                <a:latin typeface="Source Sans Pro" pitchFamily="34" charset="0"/>
                <a:ea typeface="Source Sans Pro" pitchFamily="34" charset="-122"/>
                <a:cs typeface="Source Sans Pro" pitchFamily="34" charset="-120"/>
              </a:rPr>
              <a:t>Transitioning from prototype to live operation, leveraging real-time traffic feeds for continuous analysis.</a:t>
            </a:r>
            <a:endParaRPr lang="en-US" sz="1500" dirty="0"/>
          </a:p>
        </p:txBody>
      </p:sp>
      <p:sp>
        <p:nvSpPr>
          <p:cNvPr id="7" name="Shape 4"/>
          <p:cNvSpPr/>
          <p:nvPr/>
        </p:nvSpPr>
        <p:spPr>
          <a:xfrm>
            <a:off x="6470094" y="3047643"/>
            <a:ext cx="196691" cy="1448395"/>
          </a:xfrm>
          <a:prstGeom prst="roundRect">
            <a:avLst>
              <a:gd name="adj" fmla="val 15006"/>
            </a:avLst>
          </a:prstGeom>
          <a:solidFill>
            <a:srgbClr val="F3EEE3"/>
          </a:solidFill>
          <a:ln/>
        </p:spPr>
      </p:sp>
      <p:sp>
        <p:nvSpPr>
          <p:cNvPr id="8" name="Text 5"/>
          <p:cNvSpPr/>
          <p:nvPr/>
        </p:nvSpPr>
        <p:spPr>
          <a:xfrm>
            <a:off x="6863477" y="3244334"/>
            <a:ext cx="2459474" cy="307419"/>
          </a:xfrm>
          <a:prstGeom prst="rect">
            <a:avLst/>
          </a:prstGeom>
          <a:noFill/>
          <a:ln/>
        </p:spPr>
        <p:txBody>
          <a:bodyPr wrap="none" lIns="0" tIns="0" rIns="0" bIns="0" rtlCol="0" anchor="t"/>
          <a:lstStyle/>
          <a:p>
            <a:pPr marL="0" indent="0" algn="l">
              <a:lnSpc>
                <a:spcPts val="2400"/>
              </a:lnSpc>
              <a:buNone/>
            </a:pPr>
            <a:r>
              <a:rPr lang="en-US" sz="1900" dirty="0">
                <a:solidFill>
                  <a:srgbClr val="2B4150"/>
                </a:solidFill>
                <a:latin typeface="MuseoModerno Medium" pitchFamily="34" charset="0"/>
                <a:ea typeface="MuseoModerno Medium" pitchFamily="34" charset="-122"/>
                <a:cs typeface="MuseoModerno Medium" pitchFamily="34" charset="-120"/>
              </a:rPr>
              <a:t>System Integration</a:t>
            </a:r>
            <a:endParaRPr lang="en-US" sz="1900" dirty="0"/>
          </a:p>
        </p:txBody>
      </p:sp>
      <p:sp>
        <p:nvSpPr>
          <p:cNvPr id="9" name="Text 6"/>
          <p:cNvSpPr/>
          <p:nvPr/>
        </p:nvSpPr>
        <p:spPr>
          <a:xfrm>
            <a:off x="6863477" y="3669744"/>
            <a:ext cx="7078266" cy="629603"/>
          </a:xfrm>
          <a:prstGeom prst="rect">
            <a:avLst/>
          </a:prstGeom>
          <a:noFill/>
          <a:ln/>
        </p:spPr>
        <p:txBody>
          <a:bodyPr wrap="square" lIns="0" tIns="0" rIns="0" bIns="0" rtlCol="0" anchor="t"/>
          <a:lstStyle/>
          <a:p>
            <a:pPr marL="0" indent="0" algn="l">
              <a:lnSpc>
                <a:spcPts val="2450"/>
              </a:lnSpc>
              <a:buNone/>
            </a:pPr>
            <a:r>
              <a:rPr lang="en-US" sz="1500" dirty="0">
                <a:solidFill>
                  <a:srgbClr val="2B4150"/>
                </a:solidFill>
                <a:latin typeface="Source Sans Pro" pitchFamily="34" charset="0"/>
                <a:ea typeface="Source Sans Pro" pitchFamily="34" charset="-122"/>
                <a:cs typeface="Source Sans Pro" pitchFamily="34" charset="-120"/>
              </a:rPr>
              <a:t>Seamless integration with existing city traffic control and smart city management platforms.</a:t>
            </a:r>
            <a:endParaRPr lang="en-US" sz="1500" dirty="0"/>
          </a:p>
        </p:txBody>
      </p:sp>
      <p:sp>
        <p:nvSpPr>
          <p:cNvPr id="10" name="Shape 7"/>
          <p:cNvSpPr/>
          <p:nvPr/>
        </p:nvSpPr>
        <p:spPr>
          <a:xfrm>
            <a:off x="6765250" y="4643557"/>
            <a:ext cx="196691" cy="1448395"/>
          </a:xfrm>
          <a:prstGeom prst="roundRect">
            <a:avLst>
              <a:gd name="adj" fmla="val 15006"/>
            </a:avLst>
          </a:prstGeom>
          <a:solidFill>
            <a:srgbClr val="F3EEE3"/>
          </a:solidFill>
          <a:ln/>
        </p:spPr>
      </p:sp>
      <p:sp>
        <p:nvSpPr>
          <p:cNvPr id="11" name="Text 8"/>
          <p:cNvSpPr/>
          <p:nvPr/>
        </p:nvSpPr>
        <p:spPr>
          <a:xfrm>
            <a:off x="7158633" y="4840248"/>
            <a:ext cx="2967395" cy="307419"/>
          </a:xfrm>
          <a:prstGeom prst="rect">
            <a:avLst/>
          </a:prstGeom>
          <a:noFill/>
          <a:ln/>
        </p:spPr>
        <p:txBody>
          <a:bodyPr wrap="none" lIns="0" tIns="0" rIns="0" bIns="0" rtlCol="0" anchor="t"/>
          <a:lstStyle/>
          <a:p>
            <a:pPr marL="0" indent="0" algn="l">
              <a:lnSpc>
                <a:spcPts val="2400"/>
              </a:lnSpc>
              <a:buNone/>
            </a:pPr>
            <a:r>
              <a:rPr lang="en-US" sz="1900" dirty="0">
                <a:solidFill>
                  <a:srgbClr val="2B4150"/>
                </a:solidFill>
                <a:latin typeface="MuseoModerno Medium" pitchFamily="34" charset="0"/>
                <a:ea typeface="MuseoModerno Medium" pitchFamily="34" charset="-122"/>
                <a:cs typeface="MuseoModerno Medium" pitchFamily="34" charset="-120"/>
              </a:rPr>
              <a:t>Predictive Enhancements</a:t>
            </a:r>
            <a:endParaRPr lang="en-US" sz="1900" dirty="0"/>
          </a:p>
        </p:txBody>
      </p:sp>
      <p:sp>
        <p:nvSpPr>
          <p:cNvPr id="12" name="Text 9"/>
          <p:cNvSpPr/>
          <p:nvPr/>
        </p:nvSpPr>
        <p:spPr>
          <a:xfrm>
            <a:off x="7158633" y="5265658"/>
            <a:ext cx="6783110" cy="629603"/>
          </a:xfrm>
          <a:prstGeom prst="rect">
            <a:avLst/>
          </a:prstGeom>
          <a:noFill/>
          <a:ln/>
        </p:spPr>
        <p:txBody>
          <a:bodyPr wrap="square" lIns="0" tIns="0" rIns="0" bIns="0" rtlCol="0" anchor="t"/>
          <a:lstStyle/>
          <a:p>
            <a:pPr marL="0" indent="0" algn="l">
              <a:lnSpc>
                <a:spcPts val="2450"/>
              </a:lnSpc>
              <a:buNone/>
            </a:pPr>
            <a:r>
              <a:rPr lang="en-US" sz="1500" dirty="0">
                <a:solidFill>
                  <a:srgbClr val="2B4150"/>
                </a:solidFill>
                <a:latin typeface="Source Sans Pro" pitchFamily="34" charset="0"/>
                <a:ea typeface="Source Sans Pro" pitchFamily="34" charset="-122"/>
                <a:cs typeface="Source Sans Pro" pitchFamily="34" charset="-120"/>
              </a:rPr>
              <a:t>Incorporating advanced weather and event-based data for even more accurate and proactive predictions.</a:t>
            </a:r>
            <a:endParaRPr lang="en-US" sz="1500" dirty="0"/>
          </a:p>
        </p:txBody>
      </p:sp>
      <p:sp>
        <p:nvSpPr>
          <p:cNvPr id="13" name="Shape 10"/>
          <p:cNvSpPr/>
          <p:nvPr/>
        </p:nvSpPr>
        <p:spPr>
          <a:xfrm>
            <a:off x="7060406" y="6239470"/>
            <a:ext cx="196691" cy="1448395"/>
          </a:xfrm>
          <a:prstGeom prst="roundRect">
            <a:avLst>
              <a:gd name="adj" fmla="val 15006"/>
            </a:avLst>
          </a:prstGeom>
          <a:solidFill>
            <a:srgbClr val="F3EEE3"/>
          </a:solidFill>
          <a:ln/>
        </p:spPr>
      </p:sp>
      <p:sp>
        <p:nvSpPr>
          <p:cNvPr id="14" name="Text 11"/>
          <p:cNvSpPr/>
          <p:nvPr/>
        </p:nvSpPr>
        <p:spPr>
          <a:xfrm>
            <a:off x="7453789" y="6436162"/>
            <a:ext cx="3610570" cy="307419"/>
          </a:xfrm>
          <a:prstGeom prst="rect">
            <a:avLst/>
          </a:prstGeom>
          <a:noFill/>
          <a:ln/>
        </p:spPr>
        <p:txBody>
          <a:bodyPr wrap="none" lIns="0" tIns="0" rIns="0" bIns="0" rtlCol="0" anchor="t"/>
          <a:lstStyle/>
          <a:p>
            <a:pPr marL="0" indent="0" algn="l">
              <a:lnSpc>
                <a:spcPts val="2400"/>
              </a:lnSpc>
              <a:buNone/>
            </a:pPr>
            <a:r>
              <a:rPr lang="en-US" sz="1900" dirty="0">
                <a:solidFill>
                  <a:srgbClr val="2B4150"/>
                </a:solidFill>
                <a:latin typeface="MuseoModerno Medium" pitchFamily="34" charset="0"/>
                <a:ea typeface="MuseoModerno Medium" pitchFamily="34" charset="-122"/>
                <a:cs typeface="MuseoModerno Medium" pitchFamily="34" charset="-120"/>
              </a:rPr>
              <a:t>Web Dashboard Development</a:t>
            </a:r>
            <a:endParaRPr lang="en-US" sz="1900" dirty="0"/>
          </a:p>
        </p:txBody>
      </p:sp>
      <p:sp>
        <p:nvSpPr>
          <p:cNvPr id="15" name="Text 12"/>
          <p:cNvSpPr/>
          <p:nvPr/>
        </p:nvSpPr>
        <p:spPr>
          <a:xfrm>
            <a:off x="7453789" y="6861572"/>
            <a:ext cx="6487954" cy="629603"/>
          </a:xfrm>
          <a:prstGeom prst="rect">
            <a:avLst/>
          </a:prstGeom>
          <a:noFill/>
          <a:ln/>
        </p:spPr>
        <p:txBody>
          <a:bodyPr wrap="square" lIns="0" tIns="0" rIns="0" bIns="0" rtlCol="0" anchor="t"/>
          <a:lstStyle/>
          <a:p>
            <a:pPr marL="0" indent="0" algn="l">
              <a:lnSpc>
                <a:spcPts val="2450"/>
              </a:lnSpc>
              <a:buNone/>
            </a:pPr>
            <a:r>
              <a:rPr lang="en-US" sz="1500" dirty="0">
                <a:solidFill>
                  <a:srgbClr val="2B4150"/>
                </a:solidFill>
                <a:latin typeface="Source Sans Pro" pitchFamily="34" charset="0"/>
                <a:ea typeface="Source Sans Pro" pitchFamily="34" charset="-122"/>
                <a:cs typeface="Source Sans Pro" pitchFamily="34" charset="-120"/>
              </a:rPr>
              <a:t>Creating an intuitive, scalable web dashboard for real-time monitoring and actionable insights for city officials.</a:t>
            </a:r>
            <a:endParaRPr lang="en-US" sz="1500" dirty="0"/>
          </a:p>
        </p:txBody>
      </p:sp>
      <p:pic>
        <p:nvPicPr>
          <p:cNvPr id="17" name="Picture 16">
            <a:extLst>
              <a:ext uri="{FF2B5EF4-FFF2-40B4-BE49-F238E27FC236}">
                <a16:creationId xmlns:a16="http://schemas.microsoft.com/office/drawing/2014/main" id="{DF8CCE2F-6F8B-8681-2B31-1990C482126D}"/>
              </a:ext>
            </a:extLst>
          </p:cNvPr>
          <p:cNvPicPr>
            <a:picLocks noChangeAspect="1"/>
          </p:cNvPicPr>
          <p:nvPr/>
        </p:nvPicPr>
        <p:blipFill>
          <a:blip r:embed="rId4"/>
          <a:stretch>
            <a:fillRect/>
          </a:stretch>
        </p:blipFill>
        <p:spPr>
          <a:xfrm>
            <a:off x="12778580" y="7429431"/>
            <a:ext cx="1851820" cy="80016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676</Words>
  <Application>Microsoft Office PowerPoint</Application>
  <PresentationFormat>Custom</PresentationFormat>
  <Paragraphs>70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Source Sans Pro</vt:lpstr>
      <vt:lpstr>MuseoModerno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gurram chandana</dc:creator>
  <cp:lastModifiedBy>gurram chandana</cp:lastModifiedBy>
  <cp:revision>2</cp:revision>
  <dcterms:created xsi:type="dcterms:W3CDTF">2025-06-25T07:52:11Z</dcterms:created>
  <dcterms:modified xsi:type="dcterms:W3CDTF">2025-06-25T08:37:43Z</dcterms:modified>
</cp:coreProperties>
</file>